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38075" y="1002222"/>
            <a:ext cx="7772400" cy="784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4A86E8"/>
              </a:buClr>
              <a:defRPr>
                <a:solidFill>
                  <a:srgbClr val="4A86E8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/>
        </p:nvSpPr>
        <p:spPr>
          <a:xfrm>
            <a:off x="5272875" y="38525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244700" y="1970475"/>
            <a:ext cx="8603100" cy="191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+ CIt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  <a:solidFill>
            <a:srgbClr val="000000">
              <a:alpha val="74080"/>
            </a:srgbClr>
          </a:solidFill>
        </p:spPr>
        <p:txBody>
          <a:bodyPr anchorCtr="0" anchor="ctr" bIns="91425" lIns="91425" rIns="91425" tIns="91425"/>
          <a:lstStyle>
            <a:lvl1pPr lvl="0" rtl="0" algn="r">
              <a:spcBef>
                <a:spcPts val="0"/>
              </a:spcBef>
              <a:buNone/>
              <a:defRPr b="0" sz="15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a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" type="subTitle"/>
          </p:nvPr>
        </p:nvSpPr>
        <p:spPr>
          <a:xfrm>
            <a:off x="1097400" y="783600"/>
            <a:ext cx="6979800" cy="1883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4000">
                <a:solidFill>
                  <a:srgbClr val="79797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  <a:solidFill>
            <a:srgbClr val="000000">
              <a:alpha val="74080"/>
            </a:srgbClr>
          </a:solidFill>
        </p:spPr>
        <p:txBody>
          <a:bodyPr anchorCtr="0" anchor="ctr" bIns="91425" lIns="91425" rIns="91425" tIns="91425"/>
          <a:lstStyle>
            <a:lvl1pPr lvl="0" rtl="0" algn="r">
              <a:spcBef>
                <a:spcPts val="0"/>
              </a:spcBef>
              <a:buNone/>
              <a:defRPr b="0" sz="15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/>
        </p:nvSpPr>
        <p:spPr>
          <a:xfrm>
            <a:off x="609600" y="838200"/>
            <a:ext cx="6095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</a:p>
        </p:txBody>
      </p:sp>
      <p:sp>
        <p:nvSpPr>
          <p:cNvPr id="19" name="Shape 19"/>
          <p:cNvSpPr txBox="1"/>
          <p:nvPr/>
        </p:nvSpPr>
        <p:spPr>
          <a:xfrm>
            <a:off x="7086600" y="1676400"/>
            <a:ext cx="6504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estions (not printed)">
    <p:bg>
      <p:bgPr>
        <a:solidFill>
          <a:srgbClr val="43434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13703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 sz="4000">
                <a:solidFill>
                  <a:srgbClr val="A4C2F4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Lato"/>
              <a:defRPr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Lato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Lato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138075" y="1002225"/>
            <a:ext cx="8886300" cy="784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Managing the data science team </a:t>
            </a:r>
          </a:p>
        </p:txBody>
      </p:sp>
      <p:sp>
        <p:nvSpPr>
          <p:cNvPr id="27" name="Shape 27"/>
          <p:cNvSpPr txBox="1"/>
          <p:nvPr/>
        </p:nvSpPr>
        <p:spPr>
          <a:xfrm>
            <a:off x="6816475" y="2000250"/>
            <a:ext cx="2053799" cy="145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600"/>
              </a:spcBef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Jeff Leek</a:t>
            </a:r>
          </a:p>
          <a:p>
            <a:pPr lvl="0" rtl="0" algn="r">
              <a:spcBef>
                <a:spcPts val="600"/>
              </a:spcBef>
              <a:buNone/>
            </a:pPr>
            <a:r>
              <a:rPr lang="en" sz="2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@jtleek</a:t>
            </a:r>
          </a:p>
          <a:p>
            <a:pPr lvl="0" rtl="0" algn="r">
              <a:spcBef>
                <a:spcPts val="600"/>
              </a:spcBef>
              <a:buNone/>
            </a:pPr>
            <a:r>
              <a:rPr lang="en" sz="2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www.jtleek.com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1022075"/>
            <a:ext cx="8229600" cy="3699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Managing growth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Introduction to new tools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Introduction to new interactions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Opportunities for advancement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752" y="0"/>
            <a:ext cx="652004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https://github.com/apache/spark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558575"/>
            <a:ext cx="8636399" cy="3760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/>
              <a:t>Individual meetings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800"/>
              <a:t>	Regular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800"/>
              <a:t>	Updates, problems, and goals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800"/>
              <a:t>	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4111"/>
            <a:ext cx="9146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type="title"/>
          </p:nvPr>
        </p:nvSpPr>
        <p:spPr>
          <a:xfrm>
            <a:off x="99683" y="14100"/>
            <a:ext cx="9023699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http://www.informationweek.com/big-data/big-data-analytics/5-ways-data-science-teams-can-raise-their-profiles/a/d-id/1316532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788700"/>
            <a:ext cx="8229600" cy="3725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science team meetings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Regular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Updates, problems, and goals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Peer review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Team priorities and motivation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67" y="0"/>
            <a:ext cx="66972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title"/>
          </p:nvPr>
        </p:nvSpPr>
        <p:spPr>
          <a:xfrm>
            <a:off x="3070152" y="14100"/>
            <a:ext cx="60534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http://www.pulseheadlines.com/psychology-studies-reliable/4258/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621499"/>
            <a:ext cx="8229600" cy="310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Monitoring interactions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Actively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Passively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2275475" y="2769600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70450" y="531250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131875" y="152400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2741250" y="1165500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111575" y="3154225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241850" y="4297500"/>
            <a:ext cx="5741700" cy="66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Active management</a:t>
            </a:r>
          </a:p>
        </p:txBody>
      </p:sp>
      <p:sp>
        <p:nvSpPr>
          <p:cNvPr id="65" name="Shape 65"/>
          <p:cNvSpPr/>
          <p:nvPr/>
        </p:nvSpPr>
        <p:spPr>
          <a:xfrm>
            <a:off x="7076075" y="2769600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5271050" y="531250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932475" y="228600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541850" y="1165500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6171350" y="1551550"/>
            <a:ext cx="1020299" cy="1020299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5042450" y="4227725"/>
            <a:ext cx="5741700" cy="66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Passive management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43" y="2833963"/>
            <a:ext cx="1226999" cy="146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450" y="2950722"/>
            <a:ext cx="1020299" cy="640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Shape 73"/>
          <p:cNvCxnSpPr>
            <a:stCxn id="72" idx="0"/>
            <a:endCxn id="69" idx="2"/>
          </p:cNvCxnSpPr>
          <p:nvPr/>
        </p:nvCxnSpPr>
        <p:spPr>
          <a:xfrm rot="-5400000">
            <a:off x="5417599" y="2196822"/>
            <a:ext cx="888900" cy="6189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" name="Shape 74"/>
          <p:cNvCxnSpPr>
            <a:stCxn id="72" idx="3"/>
            <a:endCxn id="65" idx="3"/>
          </p:cNvCxnSpPr>
          <p:nvPr/>
        </p:nvCxnSpPr>
        <p:spPr>
          <a:xfrm>
            <a:off x="6062749" y="3270807"/>
            <a:ext cx="1162800" cy="369600"/>
          </a:xfrm>
          <a:prstGeom prst="curvedConnector4">
            <a:avLst>
              <a:gd fmla="val 43573" name="adj1"/>
              <a:gd fmla="val 204875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75" name="Shape 75"/>
          <p:cNvCxnSpPr>
            <a:stCxn id="71" idx="0"/>
            <a:endCxn id="66" idx="4"/>
          </p:cNvCxnSpPr>
          <p:nvPr/>
        </p:nvCxnSpPr>
        <p:spPr>
          <a:xfrm rot="-5400000">
            <a:off x="5028343" y="2080963"/>
            <a:ext cx="1282500" cy="2235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621499"/>
            <a:ext cx="8229600" cy="310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Keeping things running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Open door policy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Quick questions via chat/email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7355444" y="14100"/>
            <a:ext cx="1767899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https://slack.com/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5" y="350973"/>
            <a:ext cx="9144001" cy="4524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